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67" r:id="rId2"/>
    <p:sldId id="266" r:id="rId3"/>
    <p:sldId id="256" r:id="rId4"/>
    <p:sldId id="257" r:id="rId5"/>
    <p:sldId id="279" r:id="rId6"/>
    <p:sldId id="280" r:id="rId7"/>
    <p:sldId id="259" r:id="rId8"/>
    <p:sldId id="258" r:id="rId9"/>
    <p:sldId id="261" r:id="rId10"/>
    <p:sldId id="260" r:id="rId11"/>
    <p:sldId id="263" r:id="rId12"/>
    <p:sldId id="264" r:id="rId13"/>
    <p:sldId id="265" r:id="rId14"/>
    <p:sldId id="288" r:id="rId15"/>
    <p:sldId id="289" r:id="rId16"/>
    <p:sldId id="290" r:id="rId17"/>
    <p:sldId id="292" r:id="rId18"/>
    <p:sldId id="291" r:id="rId19"/>
  </p:sldIdLst>
  <p:sldSz cx="12192000" cy="6858000"/>
  <p:notesSz cx="10234613" cy="710406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80FF"/>
    <a:srgbClr val="CC66FF"/>
    <a:srgbClr val="FD6666"/>
    <a:srgbClr val="FC0280"/>
    <a:srgbClr val="FD66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98" d="100"/>
          <a:sy n="98" d="100"/>
        </p:scale>
        <p:origin x="5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2022-09-13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image" Target="../media/image33.jpe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Object Detection </a:t>
            </a:r>
            <a:b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</a:b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Deep Neural Network Architecture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56685"/>
            <a:ext cx="9144000" cy="1301115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图像分类与物体检测</a:t>
            </a:r>
          </a:p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深度神经网络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9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</a:p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</a:p>
          <a:p>
            <a:pPr algn="ctr">
              <a:lnSpc>
                <a:spcPct val="120000"/>
              </a:lnSpc>
            </a:pP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7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8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79376" y="5641975"/>
            <a:ext cx="1028254" cy="28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81915" y="1150620"/>
            <a:ext cx="4343400" cy="53784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矩形 110"/>
          <p:cNvSpPr/>
          <p:nvPr/>
        </p:nvSpPr>
        <p:spPr>
          <a:xfrm>
            <a:off x="9655175" y="447484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9625965" y="450151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9596755" y="452818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3697605" y="571246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3697605" y="593534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3697605" y="615823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3668395" y="573913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3668395" y="596201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3668395" y="618490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3496310" y="4195445"/>
            <a:ext cx="939800" cy="882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3392805" y="4265930"/>
            <a:ext cx="939800" cy="88201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3496310" y="2705100"/>
            <a:ext cx="939800" cy="88201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3392805" y="2775585"/>
            <a:ext cx="939800" cy="8820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MobileNet-v1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950595"/>
          </a:xfrm>
        </p:spPr>
        <p:txBody>
          <a:bodyPr/>
          <a:lstStyle/>
          <a:p>
            <a:pPr algn="l"/>
            <a:r>
              <a:rPr lang="zh-CN" altLang="en-US" sz="12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目标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：降低计算复杂度，确保一定的精度，能够在移动端或嵌入式设备上运行</a:t>
            </a:r>
          </a:p>
          <a:p>
            <a:pPr algn="l"/>
            <a:r>
              <a:rPr lang="zh-CN" altLang="en-US" sz="1200" b="1">
                <a:solidFill>
                  <a:schemeClr val="accent5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思路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：聚焦优化网络速度，减小计算量，分解网络参数或加速预训练模型</a:t>
            </a:r>
          </a:p>
          <a:p>
            <a:pPr algn="l"/>
            <a:r>
              <a:rPr lang="zh-CN" altLang="en-US" sz="12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方法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：标准卷积滤波分解为：深度分离卷积（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不改变通道数量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） 和 逐点卷积 （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改变通道数量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631825" y="3634740"/>
            <a:ext cx="1261745" cy="1130935"/>
            <a:chOff x="993" y="4997"/>
            <a:chExt cx="3078" cy="2758"/>
          </a:xfrm>
        </p:grpSpPr>
        <p:sp>
          <p:nvSpPr>
            <p:cNvPr id="28" name="立方体 27"/>
            <p:cNvSpPr/>
            <p:nvPr/>
          </p:nvSpPr>
          <p:spPr>
            <a:xfrm>
              <a:off x="993" y="4997"/>
              <a:ext cx="3079" cy="2759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2"/>
            <a:srcRect l="21527"/>
            <a:stretch>
              <a:fillRect/>
            </a:stretch>
          </p:blipFill>
          <p:spPr>
            <a:xfrm>
              <a:off x="993" y="5706"/>
              <a:ext cx="2333" cy="2000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3287395" y="2861945"/>
            <a:ext cx="93980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287395" y="4359275"/>
            <a:ext cx="939800" cy="882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2380615" y="4655820"/>
            <a:ext cx="287655" cy="28829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0E2557"/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2449830" y="5770245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2449830" y="5993130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449830" y="6216015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3639185" y="576580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639185" y="598868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639185" y="621157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32460" y="2383790"/>
            <a:ext cx="57359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Feature Map            Filter / Kernel                                         Feature Map</a:t>
            </a:r>
          </a:p>
        </p:txBody>
      </p:sp>
      <p:sp>
        <p:nvSpPr>
          <p:cNvPr id="38" name="弧形 37"/>
          <p:cNvSpPr/>
          <p:nvPr/>
        </p:nvSpPr>
        <p:spPr>
          <a:xfrm rot="16800000">
            <a:off x="1880235" y="3185160"/>
            <a:ext cx="935990" cy="1008380"/>
          </a:xfrm>
          <a:prstGeom prst="arc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1955800" y="2764790"/>
            <a:ext cx="334010" cy="706120"/>
            <a:chOff x="12006" y="5264"/>
            <a:chExt cx="526" cy="1112"/>
          </a:xfrm>
        </p:grpSpPr>
        <p:sp>
          <p:nvSpPr>
            <p:cNvPr id="32" name="椭圆 31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</a:p>
          </p:txBody>
        </p:sp>
      </p:grpSp>
      <p:sp>
        <p:nvSpPr>
          <p:cNvPr id="12" name="矩形 11"/>
          <p:cNvSpPr/>
          <p:nvPr/>
        </p:nvSpPr>
        <p:spPr>
          <a:xfrm>
            <a:off x="2380615" y="3140710"/>
            <a:ext cx="287655" cy="288290"/>
          </a:xfrm>
          <a:prstGeom prst="rect">
            <a:avLst/>
          </a:prstGeom>
          <a:gradFill>
            <a:gsLst>
              <a:gs pos="0">
                <a:srgbClr val="FBFB11"/>
              </a:gs>
              <a:gs pos="44000">
                <a:srgbClr val="C7E631">
                  <a:alpha val="100000"/>
                </a:srgbClr>
              </a:gs>
              <a:gs pos="100000">
                <a:srgbClr val="92D050"/>
              </a:gs>
            </a:gsLst>
            <a:lin ang="2082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弧形 38"/>
          <p:cNvSpPr/>
          <p:nvPr/>
        </p:nvSpPr>
        <p:spPr>
          <a:xfrm rot="10200000">
            <a:off x="1866265" y="4131945"/>
            <a:ext cx="893445" cy="720090"/>
          </a:xfrm>
          <a:prstGeom prst="arc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955800" y="4265930"/>
            <a:ext cx="334010" cy="706120"/>
            <a:chOff x="12006" y="5264"/>
            <a:chExt cx="526" cy="1112"/>
          </a:xfrm>
        </p:grpSpPr>
        <p:sp>
          <p:nvSpPr>
            <p:cNvPr id="36" name="椭圆 35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1427480" y="286194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436370" y="495617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3" name="直接箭头连接符 42"/>
          <p:cNvCxnSpPr/>
          <p:nvPr/>
        </p:nvCxnSpPr>
        <p:spPr>
          <a:xfrm>
            <a:off x="2724150" y="327215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>
            <a:off x="2724150" y="480187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弧形 44"/>
          <p:cNvSpPr/>
          <p:nvPr/>
        </p:nvSpPr>
        <p:spPr>
          <a:xfrm rot="10800000">
            <a:off x="1483995" y="3950335"/>
            <a:ext cx="1869440" cy="1807845"/>
          </a:xfrm>
          <a:prstGeom prst="arc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1945005" y="5168265"/>
            <a:ext cx="334010" cy="706120"/>
            <a:chOff x="12006" y="5264"/>
            <a:chExt cx="526" cy="1112"/>
          </a:xfrm>
        </p:grpSpPr>
        <p:sp>
          <p:nvSpPr>
            <p:cNvPr id="47" name="椭圆 46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</a:p>
          </p:txBody>
        </p:sp>
      </p:grpSp>
      <p:cxnSp>
        <p:nvCxnSpPr>
          <p:cNvPr id="49" name="直接箭头连接符 48"/>
          <p:cNvCxnSpPr/>
          <p:nvPr/>
        </p:nvCxnSpPr>
        <p:spPr>
          <a:xfrm>
            <a:off x="2724150" y="584644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5006340" y="4339590"/>
            <a:ext cx="939800" cy="88201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5006340" y="2838450"/>
            <a:ext cx="939800" cy="8820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/>
          <p:nvPr/>
        </p:nvCxnSpPr>
        <p:spPr>
          <a:xfrm>
            <a:off x="4472305" y="326136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/>
          <p:nvPr/>
        </p:nvCxnSpPr>
        <p:spPr>
          <a:xfrm>
            <a:off x="4472305" y="477964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5388610" y="5763260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5388610" y="5986145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388610" y="6209030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cxnSp>
        <p:nvCxnSpPr>
          <p:cNvPr id="93" name="直接箭头连接符 92"/>
          <p:cNvCxnSpPr/>
          <p:nvPr/>
        </p:nvCxnSpPr>
        <p:spPr>
          <a:xfrm>
            <a:off x="4436110" y="583247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右箭头 3"/>
          <p:cNvSpPr/>
          <p:nvPr/>
        </p:nvSpPr>
        <p:spPr>
          <a:xfrm>
            <a:off x="6096000" y="3933190"/>
            <a:ext cx="576580" cy="5759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 rot="5400000">
            <a:off x="10329545" y="301815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rot="5400000">
            <a:off x="9015095" y="301815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31" idx="3"/>
          </p:cNvCxnSpPr>
          <p:nvPr/>
        </p:nvCxnSpPr>
        <p:spPr>
          <a:xfrm flipH="1">
            <a:off x="8009255" y="2950845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右大括号 70"/>
          <p:cNvSpPr/>
          <p:nvPr/>
        </p:nvSpPr>
        <p:spPr>
          <a:xfrm rot="5400000">
            <a:off x="9071610" y="2971800"/>
            <a:ext cx="360045" cy="2520315"/>
          </a:xfrm>
          <a:prstGeom prst="rightBrace">
            <a:avLst>
              <a:gd name="adj1" fmla="val 74074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rot="5400000">
            <a:off x="9126855" y="2662555"/>
            <a:ext cx="287655" cy="28829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0E2557"/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5400000">
            <a:off x="10426700" y="2662555"/>
            <a:ext cx="287655" cy="288290"/>
          </a:xfrm>
          <a:prstGeom prst="rect">
            <a:avLst/>
          </a:prstGeom>
          <a:gradFill>
            <a:gsLst>
              <a:gs pos="0">
                <a:srgbClr val="FBFB11"/>
              </a:gs>
              <a:gs pos="44000">
                <a:srgbClr val="C7E631">
                  <a:alpha val="100000"/>
                </a:srgbClr>
              </a:gs>
              <a:gs pos="100000">
                <a:srgbClr val="92D050"/>
              </a:gs>
            </a:gsLst>
            <a:lin ang="2082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 rot="5400000">
            <a:off x="7879080" y="2662555"/>
            <a:ext cx="287655" cy="288290"/>
          </a:xfrm>
          <a:prstGeom prst="rect">
            <a:avLst/>
          </a:prstGeom>
          <a:gradFill>
            <a:gsLst>
              <a:gs pos="0">
                <a:srgbClr val="FD6666"/>
              </a:gs>
              <a:gs pos="81000">
                <a:srgbClr val="832B2B">
                  <a:alpha val="35000"/>
                </a:srgbClr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5400000">
            <a:off x="10125075" y="3241675"/>
            <a:ext cx="85471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5400000">
            <a:off x="8843010" y="3241675"/>
            <a:ext cx="854710" cy="882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 rot="5400000">
            <a:off x="7585710" y="3241675"/>
            <a:ext cx="854710" cy="8820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框 72"/>
          <p:cNvSpPr txBox="1"/>
          <p:nvPr/>
        </p:nvSpPr>
        <p:spPr>
          <a:xfrm>
            <a:off x="6383020" y="2553335"/>
            <a:ext cx="125539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Filter / Kernel 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           3x3      		     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DWC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Feature Map</a:t>
            </a: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BN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Filter / Kernel 1x1</a:t>
            </a:r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PWC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Feature Map</a:t>
            </a: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BN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</p:txBody>
      </p:sp>
      <p:grpSp>
        <p:nvGrpSpPr>
          <p:cNvPr id="103" name="组合 102"/>
          <p:cNvGrpSpPr/>
          <p:nvPr/>
        </p:nvGrpSpPr>
        <p:grpSpPr>
          <a:xfrm>
            <a:off x="8422005" y="4988560"/>
            <a:ext cx="1821815" cy="1635760"/>
            <a:chOff x="12811" y="7856"/>
            <a:chExt cx="2869" cy="2576"/>
          </a:xfrm>
        </p:grpSpPr>
        <p:sp>
          <p:nvSpPr>
            <p:cNvPr id="97" name="矩形 96"/>
            <p:cNvSpPr/>
            <p:nvPr/>
          </p:nvSpPr>
          <p:spPr>
            <a:xfrm>
              <a:off x="14200" y="7856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矩形 97"/>
            <p:cNvSpPr/>
            <p:nvPr/>
          </p:nvSpPr>
          <p:spPr>
            <a:xfrm>
              <a:off x="14089" y="7941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98"/>
            <p:cNvSpPr/>
            <p:nvPr/>
          </p:nvSpPr>
          <p:spPr>
            <a:xfrm>
              <a:off x="14001" y="8036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矩形 99"/>
            <p:cNvSpPr/>
            <p:nvPr/>
          </p:nvSpPr>
          <p:spPr>
            <a:xfrm>
              <a:off x="13902" y="8152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矩形 100"/>
            <p:cNvSpPr/>
            <p:nvPr/>
          </p:nvSpPr>
          <p:spPr>
            <a:xfrm>
              <a:off x="13739" y="8263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101"/>
            <p:cNvSpPr/>
            <p:nvPr/>
          </p:nvSpPr>
          <p:spPr>
            <a:xfrm>
              <a:off x="13573" y="8399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矩形 83"/>
            <p:cNvSpPr/>
            <p:nvPr/>
          </p:nvSpPr>
          <p:spPr>
            <a:xfrm>
              <a:off x="13438" y="8501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/>
            <p:cNvSpPr/>
            <p:nvPr/>
          </p:nvSpPr>
          <p:spPr>
            <a:xfrm>
              <a:off x="13327" y="8586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3239" y="8681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3140" y="8797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2977" y="8908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12811" y="9044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4" name="文本框 103"/>
          <p:cNvSpPr txBox="1"/>
          <p:nvPr/>
        </p:nvSpPr>
        <p:spPr>
          <a:xfrm>
            <a:off x="8240395" y="295084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5" name="矩形 104"/>
          <p:cNvSpPr/>
          <p:nvPr/>
        </p:nvSpPr>
        <p:spPr>
          <a:xfrm rot="5400000">
            <a:off x="9107170" y="4464050"/>
            <a:ext cx="287655" cy="288290"/>
          </a:xfrm>
          <a:prstGeom prst="rect">
            <a:avLst/>
          </a:prstGeom>
          <a:gradFill>
            <a:gsLst>
              <a:gs pos="47000">
                <a:srgbClr val="FBFB11"/>
              </a:gs>
              <a:gs pos="100000">
                <a:srgbClr val="838309"/>
              </a:gs>
            </a:gsLst>
            <a:lin ang="1398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文本框 105"/>
          <p:cNvSpPr txBox="1"/>
          <p:nvPr/>
        </p:nvSpPr>
        <p:spPr>
          <a:xfrm>
            <a:off x="8167370" y="4780280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9564370" y="456057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9535160" y="458724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9505950" y="461391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 flipH="1">
            <a:off x="9235440" y="4734560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MobileNet-v2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>
            <a:normAutofit/>
          </a:bodyPr>
          <a:lstStyle/>
          <a:p>
            <a:pPr algn="l"/>
            <a:r>
              <a:rPr lang="zh-CN" altLang="en-US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问题：</a:t>
            </a:r>
            <a:r>
              <a:rPr lang="en-US" altLang="zh-CN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v1</a:t>
            </a:r>
            <a:r>
              <a:rPr lang="zh-CN" altLang="en-US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减少了计算量，但实际训练中，梯度容易为</a:t>
            </a:r>
            <a:r>
              <a:rPr lang="en-US" altLang="zh-CN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</a:p>
          <a:p>
            <a:pPr algn="l"/>
            <a:r>
              <a:rPr lang="zh-CN" altLang="en-US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方法：线性瓶颈和逆残差：复用特征，缓解退化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1205865" y="3307080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731645" y="4196715"/>
            <a:ext cx="287655" cy="288290"/>
          </a:xfrm>
          <a:prstGeom prst="rect">
            <a:avLst/>
          </a:prstGeom>
          <a:gradFill>
            <a:gsLst>
              <a:gs pos="47000">
                <a:srgbClr val="FBFB11"/>
              </a:gs>
              <a:gs pos="100000">
                <a:srgbClr val="838309"/>
              </a:gs>
            </a:gsLst>
            <a:lin ang="1398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箭头连接符 34"/>
          <p:cNvCxnSpPr/>
          <p:nvPr/>
        </p:nvCxnSpPr>
        <p:spPr>
          <a:xfrm rot="16200000" flipH="1">
            <a:off x="2155825" y="4189095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2323465" y="3263265"/>
            <a:ext cx="1821815" cy="1635760"/>
            <a:chOff x="12811" y="7856"/>
            <a:chExt cx="2869" cy="2576"/>
          </a:xfrm>
        </p:grpSpPr>
        <p:sp>
          <p:nvSpPr>
            <p:cNvPr id="37" name="矩形 36"/>
            <p:cNvSpPr/>
            <p:nvPr/>
          </p:nvSpPr>
          <p:spPr>
            <a:xfrm>
              <a:off x="14200" y="7856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14089" y="7941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14001" y="8036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13902" y="8152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3739" y="8263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3573" y="8399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3438" y="8501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13327" y="8586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3239" y="8681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3140" y="8797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2977" y="8908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2811" y="9044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0" name="矩形 49"/>
          <p:cNvSpPr/>
          <p:nvPr/>
        </p:nvSpPr>
        <p:spPr>
          <a:xfrm>
            <a:off x="2031365" y="388937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002155" y="391604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72945" y="394271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1940560" y="397510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911350" y="400177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882140" y="402844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4806315" y="5355590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179310" y="322897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8" name="直接箭头连接符 57"/>
          <p:cNvCxnSpPr/>
          <p:nvPr/>
        </p:nvCxnSpPr>
        <p:spPr>
          <a:xfrm>
            <a:off x="5217160" y="270319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/>
          <p:nvPr/>
        </p:nvCxnSpPr>
        <p:spPr>
          <a:xfrm>
            <a:off x="5217160" y="380238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右大括号 60"/>
          <p:cNvSpPr/>
          <p:nvPr/>
        </p:nvSpPr>
        <p:spPr>
          <a:xfrm>
            <a:off x="6576695" y="2677160"/>
            <a:ext cx="360045" cy="3528695"/>
          </a:xfrm>
          <a:prstGeom prst="rightBrace">
            <a:avLst>
              <a:gd name="adj1" fmla="val 74074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4756785" y="3656330"/>
            <a:ext cx="287655" cy="28829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0E2557"/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4756785" y="2571750"/>
            <a:ext cx="287655" cy="288290"/>
          </a:xfrm>
          <a:prstGeom prst="rect">
            <a:avLst/>
          </a:prstGeom>
          <a:gradFill>
            <a:gsLst>
              <a:gs pos="0">
                <a:srgbClr val="FBFB11"/>
              </a:gs>
              <a:gs pos="44000">
                <a:srgbClr val="C7E631">
                  <a:alpha val="100000"/>
                </a:srgbClr>
              </a:gs>
              <a:gs pos="100000">
                <a:srgbClr val="92D050"/>
              </a:gs>
            </a:gsLst>
            <a:lin ang="2082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4756785" y="4760595"/>
            <a:ext cx="287655" cy="288290"/>
          </a:xfrm>
          <a:prstGeom prst="rect">
            <a:avLst/>
          </a:prstGeom>
          <a:gradFill>
            <a:gsLst>
              <a:gs pos="0">
                <a:srgbClr val="FD6666"/>
              </a:gs>
              <a:gs pos="81000">
                <a:srgbClr val="832B2B">
                  <a:alpha val="35000"/>
                </a:srgbClr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5708015" y="2292985"/>
            <a:ext cx="85471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5708015" y="3359785"/>
            <a:ext cx="854710" cy="882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5708015" y="4473575"/>
            <a:ext cx="854710" cy="8820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7060565" y="4106545"/>
            <a:ext cx="287655" cy="288290"/>
          </a:xfrm>
          <a:prstGeom prst="rect">
            <a:avLst/>
          </a:prstGeom>
          <a:gradFill>
            <a:gsLst>
              <a:gs pos="47000">
                <a:srgbClr val="FBFB11"/>
              </a:gs>
              <a:gs pos="100000">
                <a:srgbClr val="838309"/>
              </a:gs>
            </a:gsLst>
            <a:lin ang="1398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9" name="直接箭头连接符 68"/>
          <p:cNvCxnSpPr/>
          <p:nvPr/>
        </p:nvCxnSpPr>
        <p:spPr>
          <a:xfrm rot="16200000" flipH="1">
            <a:off x="7484745" y="4098925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7652385" y="3173095"/>
            <a:ext cx="1821815" cy="1635760"/>
            <a:chOff x="12811" y="7856"/>
            <a:chExt cx="2869" cy="2576"/>
          </a:xfrm>
        </p:grpSpPr>
        <p:sp>
          <p:nvSpPr>
            <p:cNvPr id="72" name="矩形 71"/>
            <p:cNvSpPr/>
            <p:nvPr/>
          </p:nvSpPr>
          <p:spPr>
            <a:xfrm>
              <a:off x="14200" y="7856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矩形 72"/>
            <p:cNvSpPr/>
            <p:nvPr/>
          </p:nvSpPr>
          <p:spPr>
            <a:xfrm>
              <a:off x="14089" y="7941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14001" y="8036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3902" y="8152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矩形 75"/>
            <p:cNvSpPr/>
            <p:nvPr/>
          </p:nvSpPr>
          <p:spPr>
            <a:xfrm>
              <a:off x="13739" y="8263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/>
            <p:cNvSpPr/>
            <p:nvPr/>
          </p:nvSpPr>
          <p:spPr>
            <a:xfrm>
              <a:off x="13573" y="8399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/>
            <p:cNvSpPr/>
            <p:nvPr/>
          </p:nvSpPr>
          <p:spPr>
            <a:xfrm>
              <a:off x="13438" y="8501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3327" y="8586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3239" y="8681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86"/>
            <p:cNvSpPr/>
            <p:nvPr/>
          </p:nvSpPr>
          <p:spPr>
            <a:xfrm>
              <a:off x="13140" y="8797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/>
            <p:cNvSpPr/>
            <p:nvPr/>
          </p:nvSpPr>
          <p:spPr>
            <a:xfrm>
              <a:off x="12977" y="8908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88"/>
            <p:cNvSpPr/>
            <p:nvPr/>
          </p:nvSpPr>
          <p:spPr>
            <a:xfrm>
              <a:off x="12811" y="9044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矩形 89"/>
          <p:cNvSpPr/>
          <p:nvPr/>
        </p:nvSpPr>
        <p:spPr>
          <a:xfrm>
            <a:off x="7360285" y="379920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7331075" y="382587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301865" y="385254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269480" y="388493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240270" y="391160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211060" y="393827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6088380" y="5666740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6088380" y="5889625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6088380" y="6112510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4858385" y="5666105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>
            <a:off x="4858385" y="5888990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>
            <a:off x="4858385" y="6111875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9" name="直接连接符 118"/>
          <p:cNvCxnSpPr/>
          <p:nvPr/>
        </p:nvCxnSpPr>
        <p:spPr>
          <a:xfrm flipV="1">
            <a:off x="4148455" y="2853690"/>
            <a:ext cx="578485" cy="360045"/>
          </a:xfrm>
          <a:prstGeom prst="line">
            <a:avLst/>
          </a:prstGeom>
          <a:ln w="31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/>
          <p:cNvCxnSpPr/>
          <p:nvPr/>
        </p:nvCxnSpPr>
        <p:spPr>
          <a:xfrm>
            <a:off x="3215005" y="4941570"/>
            <a:ext cx="1643380" cy="1217295"/>
          </a:xfrm>
          <a:prstGeom prst="line">
            <a:avLst/>
          </a:prstGeom>
          <a:ln w="31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文本框 120"/>
          <p:cNvSpPr txBox="1"/>
          <p:nvPr/>
        </p:nvSpPr>
        <p:spPr>
          <a:xfrm>
            <a:off x="2441575" y="2017395"/>
            <a:ext cx="82226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卷积 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通道升维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             3x3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卷积深度分离 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通道数不变             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卷积 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通道降维</a:t>
            </a:r>
          </a:p>
        </p:txBody>
      </p:sp>
      <p:cxnSp>
        <p:nvCxnSpPr>
          <p:cNvPr id="123" name="直接箭头连接符 122"/>
          <p:cNvCxnSpPr/>
          <p:nvPr/>
        </p:nvCxnSpPr>
        <p:spPr>
          <a:xfrm rot="16200000" flipH="1">
            <a:off x="1564005" y="4180205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矩形 121"/>
          <p:cNvSpPr/>
          <p:nvPr/>
        </p:nvSpPr>
        <p:spPr>
          <a:xfrm>
            <a:off x="622300" y="3841115"/>
            <a:ext cx="854710" cy="8820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输入</a:t>
            </a:r>
          </a:p>
        </p:txBody>
      </p:sp>
      <p:cxnSp>
        <p:nvCxnSpPr>
          <p:cNvPr id="126" name="直接箭头连接符 125"/>
          <p:cNvCxnSpPr/>
          <p:nvPr/>
        </p:nvCxnSpPr>
        <p:spPr>
          <a:xfrm>
            <a:off x="5200015" y="491426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文本框 126"/>
          <p:cNvSpPr txBox="1"/>
          <p:nvPr/>
        </p:nvSpPr>
        <p:spPr>
          <a:xfrm>
            <a:off x="2095500" y="259651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ReLU6</a:t>
            </a:r>
          </a:p>
        </p:txBody>
      </p:sp>
      <p:sp>
        <p:nvSpPr>
          <p:cNvPr id="128" name="文本框 127"/>
          <p:cNvSpPr txBox="1"/>
          <p:nvPr/>
        </p:nvSpPr>
        <p:spPr>
          <a:xfrm>
            <a:off x="6744970" y="259651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ReLU6</a:t>
            </a:r>
          </a:p>
        </p:txBody>
      </p:sp>
      <p:sp>
        <p:nvSpPr>
          <p:cNvPr id="129" name="文本框 128"/>
          <p:cNvSpPr txBox="1"/>
          <p:nvPr/>
        </p:nvSpPr>
        <p:spPr>
          <a:xfrm>
            <a:off x="9497060" y="259651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ReLU6</a:t>
            </a: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9773920" y="381825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文本框 130"/>
          <p:cNvSpPr txBox="1"/>
          <p:nvPr/>
        </p:nvSpPr>
        <p:spPr>
          <a:xfrm>
            <a:off x="7453630" y="5006975"/>
            <a:ext cx="260794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ReLU6 非线性层</a:t>
            </a:r>
          </a:p>
          <a:p>
            <a:pPr lvl="0" indent="0">
              <a:buFont typeface="Arial" panose="020B0604020202090204" pitchFamily="34" charset="0"/>
              <a:buNone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在低精度计算时能压缩动态范围，    </a:t>
            </a:r>
          </a:p>
          <a:p>
            <a:pPr lvl="0" indent="0">
              <a:buFont typeface="Arial" panose="020B0604020202090204" pitchFamily="34" charset="0"/>
              <a:buNone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算法更稳健。</a:t>
            </a:r>
          </a:p>
          <a:p>
            <a:pPr marL="171450" indent="-171450"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ReLU6 定义为：</a:t>
            </a:r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f(x) = min(max(x, 0), 6)</a:t>
            </a:r>
          </a:p>
        </p:txBody>
      </p:sp>
      <p:sp>
        <p:nvSpPr>
          <p:cNvPr id="132" name="文本框 131"/>
          <p:cNvSpPr txBox="1"/>
          <p:nvPr/>
        </p:nvSpPr>
        <p:spPr>
          <a:xfrm>
            <a:off x="6416040" y="6326505"/>
            <a:ext cx="23406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Linear Bottleneck 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33" name="直接箭头连接符 132"/>
          <p:cNvCxnSpPr/>
          <p:nvPr/>
        </p:nvCxnSpPr>
        <p:spPr>
          <a:xfrm flipV="1">
            <a:off x="10406380" y="3860800"/>
            <a:ext cx="0" cy="245872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4" name="组合 133"/>
          <p:cNvGrpSpPr/>
          <p:nvPr/>
        </p:nvGrpSpPr>
        <p:grpSpPr>
          <a:xfrm>
            <a:off x="10248900" y="3263265"/>
            <a:ext cx="334010" cy="706120"/>
            <a:chOff x="12006" y="5264"/>
            <a:chExt cx="526" cy="1112"/>
          </a:xfrm>
        </p:grpSpPr>
        <p:sp>
          <p:nvSpPr>
            <p:cNvPr id="135" name="椭圆 134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</a:p>
          </p:txBody>
        </p:sp>
      </p:grpSp>
      <p:sp>
        <p:nvSpPr>
          <p:cNvPr id="137" name="文本框 136"/>
          <p:cNvSpPr txBox="1"/>
          <p:nvPr/>
        </p:nvSpPr>
        <p:spPr>
          <a:xfrm>
            <a:off x="10519410" y="3620770"/>
            <a:ext cx="1257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Add</a:t>
            </a:r>
          </a:p>
          <a:p>
            <a:pPr algn="l"/>
            <a:r>
              <a:rPr lang="zh-CN" altLang="en-US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按元素相加</a:t>
            </a:r>
          </a:p>
        </p:txBody>
      </p:sp>
      <p:cxnSp>
        <p:nvCxnSpPr>
          <p:cNvPr id="138" name="肘形连接符 137"/>
          <p:cNvCxnSpPr/>
          <p:nvPr/>
        </p:nvCxnSpPr>
        <p:spPr>
          <a:xfrm rot="5400000" flipV="1">
            <a:off x="4939665" y="833120"/>
            <a:ext cx="1586230" cy="9366250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MobileNet-v3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EfficientNet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EfficientNet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0" y="1096645"/>
            <a:ext cx="8028305" cy="568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Resnet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5189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ShuffleNet 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通道重组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2641" t="7331" r="4867" b="50445"/>
          <a:stretch>
            <a:fillRect/>
          </a:stretch>
        </p:blipFill>
        <p:spPr>
          <a:xfrm>
            <a:off x="595630" y="1120140"/>
            <a:ext cx="2914650" cy="4908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835" y="2083435"/>
            <a:ext cx="2105660" cy="7677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885" y="1610995"/>
            <a:ext cx="2322195" cy="4724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835" y="2555875"/>
            <a:ext cx="721360" cy="942975"/>
          </a:xfrm>
          <a:prstGeom prst="rect">
            <a:avLst/>
          </a:prstGeom>
        </p:spPr>
      </p:pic>
      <p:graphicFrame>
        <p:nvGraphicFramePr>
          <p:cNvPr id="15" name="表格 14"/>
          <p:cNvGraphicFramePr/>
          <p:nvPr/>
        </p:nvGraphicFramePr>
        <p:xfrm>
          <a:off x="1591945" y="4033520"/>
          <a:ext cx="6248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7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" name="表格 15"/>
          <p:cNvGraphicFramePr/>
          <p:nvPr/>
        </p:nvGraphicFramePr>
        <p:xfrm>
          <a:off x="3143250" y="4033520"/>
          <a:ext cx="6248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7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7" name="表格 16"/>
          <p:cNvGraphicFramePr/>
          <p:nvPr/>
        </p:nvGraphicFramePr>
        <p:xfrm>
          <a:off x="4909820" y="4033520"/>
          <a:ext cx="6248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7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4" name="文本框 63"/>
          <p:cNvSpPr txBox="1"/>
          <p:nvPr/>
        </p:nvSpPr>
        <p:spPr>
          <a:xfrm>
            <a:off x="15049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aO+bP+cQ+fU+gV+hW+kX+lY+mZ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39470" y="5040630"/>
            <a:ext cx="75184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bO+cP+dQ+gU+hV+iW+lX+mY+nZ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280" y="3676650"/>
            <a:ext cx="1020445" cy="93599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61607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cO+dP+eQ+hU+iV+jW+mX+nY+oZ</a:t>
            </a:r>
          </a:p>
        </p:txBody>
      </p:sp>
      <p:sp>
        <p:nvSpPr>
          <p:cNvPr id="21" name="矩形 20"/>
          <p:cNvSpPr/>
          <p:nvPr/>
        </p:nvSpPr>
        <p:spPr>
          <a:xfrm>
            <a:off x="120650" y="5013325"/>
            <a:ext cx="2178685" cy="172847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348865" y="5013325"/>
            <a:ext cx="2178685" cy="172847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577715" y="5013325"/>
            <a:ext cx="2178685" cy="172847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>
            <a:off x="448945" y="464121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肘形连接符 26"/>
          <p:cNvCxnSpPr/>
          <p:nvPr/>
        </p:nvCxnSpPr>
        <p:spPr>
          <a:xfrm rot="5400000">
            <a:off x="918845" y="4258310"/>
            <a:ext cx="400685" cy="1108710"/>
          </a:xfrm>
          <a:prstGeom prst="bentConnector3">
            <a:avLst>
              <a:gd name="adj1" fmla="val 50000"/>
            </a:avLst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肘形连接符 27"/>
          <p:cNvCxnSpPr/>
          <p:nvPr/>
        </p:nvCxnSpPr>
        <p:spPr>
          <a:xfrm rot="5400000" flipV="1">
            <a:off x="1880235" y="3496310"/>
            <a:ext cx="400685" cy="2592705"/>
          </a:xfrm>
          <a:prstGeom prst="bentConnector3">
            <a:avLst>
              <a:gd name="adj1" fmla="val 64659"/>
            </a:avLst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3517900" y="462470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5226685" y="4615180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19" idx="2"/>
            <a:endCxn id="23" idx="0"/>
          </p:cNvCxnSpPr>
          <p:nvPr/>
        </p:nvCxnSpPr>
        <p:spPr>
          <a:xfrm rot="5400000" flipV="1">
            <a:off x="3056255" y="2401570"/>
            <a:ext cx="400685" cy="4821555"/>
          </a:xfrm>
          <a:prstGeom prst="bentConnector3">
            <a:avLst>
              <a:gd name="adj1" fmla="val 35657"/>
            </a:avLst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9113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22020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61607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9304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923925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61798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45046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3181350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87540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5237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83255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87731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467360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404485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609854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467550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5406390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610044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244538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3176270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387032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467614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5407025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610108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/>
        </p:nvSpPr>
        <p:spPr>
          <a:xfrm>
            <a:off x="3870960" y="1217930"/>
            <a:ext cx="1381125" cy="865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计算量大：</a:t>
            </a:r>
          </a:p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逐点卷积</a:t>
            </a:r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7"/>
          <a:srcRect b="7989"/>
          <a:stretch>
            <a:fillRect/>
          </a:stretch>
        </p:blipFill>
        <p:spPr>
          <a:xfrm>
            <a:off x="6823710" y="1052195"/>
            <a:ext cx="4664710" cy="1605280"/>
          </a:xfrm>
          <a:prstGeom prst="rect">
            <a:avLst/>
          </a:prstGeom>
        </p:spPr>
      </p:pic>
      <p:cxnSp>
        <p:nvCxnSpPr>
          <p:cNvPr id="60" name="直接箭头连接符 59"/>
          <p:cNvCxnSpPr>
            <a:endCxn id="61" idx="3"/>
          </p:cNvCxnSpPr>
          <p:nvPr/>
        </p:nvCxnSpPr>
        <p:spPr>
          <a:xfrm>
            <a:off x="5085080" y="1602105"/>
            <a:ext cx="1530985" cy="1587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5117465" y="1313815"/>
            <a:ext cx="1498600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通道分组</a:t>
            </a:r>
          </a:p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降低计算量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864985" y="487680"/>
            <a:ext cx="1677035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分组降低信息流通</a:t>
            </a:r>
          </a:p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减弱信息表示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9109075" y="577215"/>
            <a:ext cx="1385570" cy="327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混合通道特征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3582670" y="2581275"/>
            <a:ext cx="5026660" cy="1122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40000"/>
              </a:lnSpc>
              <a:buNone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ShuffleNet_Unit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算法流程：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reshape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输入张量，对通道分组： 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对分组通道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(G, C')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进行转置，即为混合：（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</a:rPr>
              <a:t>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再将张量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reshape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回原形状： 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10000"/>
              </a:lnSpc>
              <a:buAutoNum type="arabicPeriod"/>
            </a:pP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2" name="表格 -1"/>
          <p:cNvGraphicFramePr/>
          <p:nvPr/>
        </p:nvGraphicFramePr>
        <p:xfrm>
          <a:off x="8820785" y="2727325"/>
          <a:ext cx="67056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9" name="表格 68"/>
          <p:cNvGraphicFramePr/>
          <p:nvPr/>
        </p:nvGraphicFramePr>
        <p:xfrm>
          <a:off x="10097770" y="2727325"/>
          <a:ext cx="67945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4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71" name="图片 7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8155" y="3570605"/>
            <a:ext cx="5283835" cy="2762250"/>
          </a:xfrm>
          <a:prstGeom prst="rect">
            <a:avLst/>
          </a:prstGeom>
        </p:spPr>
      </p:pic>
      <p:sp>
        <p:nvSpPr>
          <p:cNvPr id="72" name="文本框 71"/>
          <p:cNvSpPr txBox="1"/>
          <p:nvPr/>
        </p:nvSpPr>
        <p:spPr>
          <a:xfrm>
            <a:off x="9491345" y="576135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11186795" y="599122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通道级联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</a:p>
        </p:txBody>
      </p:sp>
      <p:sp>
        <p:nvSpPr>
          <p:cNvPr id="2" name="右大括号 1"/>
          <p:cNvSpPr/>
          <p:nvPr/>
        </p:nvSpPr>
        <p:spPr>
          <a:xfrm rot="16200000">
            <a:off x="3482340" y="1690370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2459355" y="2806065"/>
            <a:ext cx="22263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AlexNet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特征提取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519420" y="2656840"/>
            <a:ext cx="259080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r="21359"/>
          <a:stretch>
            <a:fillRect/>
          </a:stretch>
        </p:blipFill>
        <p:spPr>
          <a:xfrm>
            <a:off x="1672590" y="3356610"/>
            <a:ext cx="3623945" cy="1908175"/>
          </a:xfrm>
          <a:prstGeom prst="rect">
            <a:avLst/>
          </a:prstGeom>
        </p:spPr>
      </p:pic>
      <p:sp>
        <p:nvSpPr>
          <p:cNvPr id="7" name="立方体 6"/>
          <p:cNvSpPr/>
          <p:nvPr/>
        </p:nvSpPr>
        <p:spPr>
          <a:xfrm>
            <a:off x="168910" y="3343910"/>
            <a:ext cx="1551940" cy="1496695"/>
          </a:xfrm>
          <a:prstGeom prst="cube">
            <a:avLst>
              <a:gd name="adj" fmla="val 227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4885" y="3369310"/>
            <a:ext cx="431800" cy="4057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4630" y="3369310"/>
            <a:ext cx="431800" cy="40576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4060" y="3369310"/>
            <a:ext cx="433070" cy="40322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451215" y="2367280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Classifier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279130" y="3097530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5x5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1955" y="3366770"/>
            <a:ext cx="431800" cy="4057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1700" y="3366770"/>
            <a:ext cx="431800" cy="40576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1130" y="3366770"/>
            <a:ext cx="433070" cy="40322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8333105" y="2790825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1955" y="3366770"/>
            <a:ext cx="358775" cy="3333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28050" y="3369310"/>
            <a:ext cx="358775" cy="33337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1130" y="3369310"/>
            <a:ext cx="358775" cy="33337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70745" y="3369945"/>
            <a:ext cx="249555" cy="23114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64750" y="3369310"/>
            <a:ext cx="247650" cy="23177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51770" y="3366770"/>
            <a:ext cx="248920" cy="23368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73920" y="3369945"/>
            <a:ext cx="123825" cy="118745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67925" y="3369945"/>
            <a:ext cx="123825" cy="11874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54945" y="3366770"/>
            <a:ext cx="123825" cy="11874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54690" y="3367405"/>
            <a:ext cx="249555" cy="23114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48695" y="3366770"/>
            <a:ext cx="247650" cy="23177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5715" y="3364230"/>
            <a:ext cx="248920" cy="23368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857865" y="3367405"/>
            <a:ext cx="123825" cy="118745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151870" y="3367405"/>
            <a:ext cx="123825" cy="1187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438890" y="3364230"/>
            <a:ext cx="123825" cy="1187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974725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9815195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078992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10861040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53940" y="1220470"/>
            <a:ext cx="1237615" cy="115760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0450" y="1236980"/>
            <a:ext cx="1090930" cy="1024255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62040" y="1220470"/>
            <a:ext cx="1237615" cy="115760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07605" y="1214120"/>
            <a:ext cx="1237615" cy="115760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2525" y="1236980"/>
            <a:ext cx="1090930" cy="1024255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0795" y="1225550"/>
            <a:ext cx="1096010" cy="1019810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4772025" y="1122045"/>
            <a:ext cx="4068445" cy="13525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右大括号 50"/>
          <p:cNvSpPr/>
          <p:nvPr/>
        </p:nvSpPr>
        <p:spPr>
          <a:xfrm rot="5400000">
            <a:off x="6687820" y="1052195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543050" y="4914265"/>
            <a:ext cx="7366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221x221x96</a:t>
            </a:r>
          </a:p>
        </p:txBody>
      </p:sp>
      <p:sp>
        <p:nvSpPr>
          <p:cNvPr id="53" name="矩形 52"/>
          <p:cNvSpPr/>
          <p:nvPr/>
        </p:nvSpPr>
        <p:spPr>
          <a:xfrm>
            <a:off x="2279015" y="4662805"/>
            <a:ext cx="743585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36x36x256</a:t>
            </a:r>
          </a:p>
        </p:txBody>
      </p:sp>
      <p:sp>
        <p:nvSpPr>
          <p:cNvPr id="54" name="矩形 53"/>
          <p:cNvSpPr/>
          <p:nvPr/>
        </p:nvSpPr>
        <p:spPr>
          <a:xfrm>
            <a:off x="3088640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</a:p>
        </p:txBody>
      </p:sp>
      <p:sp>
        <p:nvSpPr>
          <p:cNvPr id="55" name="矩形 54"/>
          <p:cNvSpPr/>
          <p:nvPr/>
        </p:nvSpPr>
        <p:spPr>
          <a:xfrm>
            <a:off x="3884295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</a:p>
        </p:txBody>
      </p:sp>
      <p:sp>
        <p:nvSpPr>
          <p:cNvPr id="56" name="矩形 55"/>
          <p:cNvSpPr/>
          <p:nvPr/>
        </p:nvSpPr>
        <p:spPr>
          <a:xfrm>
            <a:off x="4685665" y="4526280"/>
            <a:ext cx="7493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15x15x1024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8447405" y="4144645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Regressor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8126730" y="449643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4096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9439910" y="4479290"/>
            <a:ext cx="809625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1024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altLang="zh-CN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0688320" y="4479290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04560" y="5132705"/>
            <a:ext cx="1343660" cy="1308735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28610" y="5018405"/>
            <a:ext cx="1127125" cy="1290955"/>
          </a:xfrm>
          <a:prstGeom prst="rect">
            <a:avLst/>
          </a:prstGeom>
        </p:spPr>
      </p:pic>
      <p:pic>
        <p:nvPicPr>
          <p:cNvPr id="68" name="图片 6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130030" y="5018405"/>
            <a:ext cx="1255395" cy="1290955"/>
          </a:xfrm>
          <a:prstGeom prst="rect">
            <a:avLst/>
          </a:prstGeom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528935" y="5018405"/>
            <a:ext cx="1150620" cy="1279525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9240520" y="1353820"/>
            <a:ext cx="180086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</a:p>
        </p:txBody>
      </p:sp>
      <p:sp>
        <p:nvSpPr>
          <p:cNvPr id="71" name="文本框 70"/>
          <p:cNvSpPr txBox="1"/>
          <p:nvPr/>
        </p:nvSpPr>
        <p:spPr>
          <a:xfrm>
            <a:off x="6315075" y="447865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</a:p>
        </p:txBody>
      </p:sp>
      <p:sp>
        <p:nvSpPr>
          <p:cNvPr id="73" name="左大括号 72"/>
          <p:cNvSpPr/>
          <p:nvPr/>
        </p:nvSpPr>
        <p:spPr>
          <a:xfrm>
            <a:off x="5520055" y="3430270"/>
            <a:ext cx="287655" cy="1871980"/>
          </a:xfrm>
          <a:prstGeom prst="leftBrace">
            <a:avLst>
              <a:gd name="adj1" fmla="val 158498"/>
              <a:gd name="adj2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1278890" y="5388610"/>
            <a:ext cx="3806190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 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和 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Sliding Windows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产生的多个预测值被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类别和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交叉验证丢弃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3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4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5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7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1314</Words>
  <Application>Microsoft Office PowerPoint</Application>
  <PresentationFormat>宽屏</PresentationFormat>
  <Paragraphs>403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宋体</vt:lpstr>
      <vt:lpstr>微软雅黑</vt:lpstr>
      <vt:lpstr>Arial</vt:lpstr>
      <vt:lpstr>Calibri</vt:lpstr>
      <vt:lpstr>Calibri Light</vt:lpstr>
      <vt:lpstr>Office 主题</vt:lpstr>
      <vt:lpstr>Object Detection  Deep Neural Network Architecture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 Guo</cp:lastModifiedBy>
  <cp:revision>863</cp:revision>
  <dcterms:created xsi:type="dcterms:W3CDTF">2019-07-25T04:20:53Z</dcterms:created>
  <dcterms:modified xsi:type="dcterms:W3CDTF">2022-09-13T15:02:28Z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2052-1.2.1.1575</vt:lpwstr>
  </property>
</Properties>
</file>

<file path=docProps/thumbnail.jpeg>
</file>